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</p:sldIdLst>
  <p:sldSz cx="1901825" cy="1901825"/>
  <p:notesSz cx="6858000" cy="9144000"/>
  <p:defaultTextStyle>
    <a:defPPr>
      <a:defRPr lang="en-US"/>
    </a:defPPr>
    <a:lvl1pPr marL="0" algn="l" defTabSz="21681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1pPr>
    <a:lvl2pPr marL="108408" algn="l" defTabSz="21681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2pPr>
    <a:lvl3pPr marL="216816" algn="l" defTabSz="21681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3pPr>
    <a:lvl4pPr marL="325224" algn="l" defTabSz="21681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4pPr>
    <a:lvl5pPr marL="433632" algn="l" defTabSz="21681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5pPr>
    <a:lvl6pPr marL="542041" algn="l" defTabSz="21681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650449" algn="l" defTabSz="21681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758857" algn="l" defTabSz="21681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867265" algn="l" defTabSz="21681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37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8" d="100"/>
          <a:sy n="398" d="100"/>
        </p:scale>
        <p:origin x="-2928" y="-90"/>
      </p:cViewPr>
      <p:guideLst>
        <p:guide orient="horz" pos="599"/>
        <p:guide pos="59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637" y="590798"/>
            <a:ext cx="1616551" cy="4076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274" y="1077702"/>
            <a:ext cx="1331278" cy="486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4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6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5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36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0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58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67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2F053-CCE4-49EF-9643-3384BA88ED21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10C5-5E5A-4E99-B6A5-37D71ED8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99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2F053-CCE4-49EF-9643-3384BA88ED21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10C5-5E5A-4E99-B6A5-37D71ED8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629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78824" y="76161"/>
            <a:ext cx="427910" cy="162271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092" y="76161"/>
            <a:ext cx="1252035" cy="162271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2F053-CCE4-49EF-9643-3384BA88ED21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10C5-5E5A-4E99-B6A5-37D71ED8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652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2F053-CCE4-49EF-9643-3384BA88ED21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10C5-5E5A-4E99-B6A5-37D71ED8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75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232" y="1222101"/>
            <a:ext cx="1616551" cy="377723"/>
          </a:xfrm>
        </p:spPr>
        <p:txBody>
          <a:bodyPr anchor="t"/>
          <a:lstStyle>
            <a:lvl1pPr algn="l">
              <a:defRPr sz="1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232" y="806074"/>
            <a:ext cx="1616551" cy="416024"/>
          </a:xfrm>
        </p:spPr>
        <p:txBody>
          <a:bodyPr anchor="b"/>
          <a:lstStyle>
            <a:lvl1pPr marL="0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1pPr>
            <a:lvl2pPr marL="108408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2pPr>
            <a:lvl3pPr marL="216816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3pPr>
            <a:lvl4pPr marL="325224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4pPr>
            <a:lvl5pPr marL="433632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5pPr>
            <a:lvl6pPr marL="542041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6pPr>
            <a:lvl7pPr marL="650449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7pPr>
            <a:lvl8pPr marL="758857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8pPr>
            <a:lvl9pPr marL="867265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2F053-CCE4-49EF-9643-3384BA88ED21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10C5-5E5A-4E99-B6A5-37D71ED8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031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091" y="443760"/>
            <a:ext cx="839973" cy="1255117"/>
          </a:xfrm>
        </p:spPr>
        <p:txBody>
          <a:bodyPr/>
          <a:lstStyle>
            <a:lvl1pPr>
              <a:defRPr sz="7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6762" y="443760"/>
            <a:ext cx="839973" cy="1255117"/>
          </a:xfrm>
        </p:spPr>
        <p:txBody>
          <a:bodyPr/>
          <a:lstStyle>
            <a:lvl1pPr>
              <a:defRPr sz="7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2F053-CCE4-49EF-9643-3384BA88ED21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10C5-5E5A-4E99-B6A5-37D71ED8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644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092" y="425711"/>
            <a:ext cx="840303" cy="177415"/>
          </a:xfrm>
        </p:spPr>
        <p:txBody>
          <a:bodyPr anchor="b"/>
          <a:lstStyle>
            <a:lvl1pPr marL="0" indent="0">
              <a:buNone/>
              <a:defRPr sz="500" b="1"/>
            </a:lvl1pPr>
            <a:lvl2pPr marL="108408" indent="0">
              <a:buNone/>
              <a:defRPr sz="400" b="1"/>
            </a:lvl2pPr>
            <a:lvl3pPr marL="216816" indent="0">
              <a:buNone/>
              <a:defRPr sz="400" b="1"/>
            </a:lvl3pPr>
            <a:lvl4pPr marL="325224" indent="0">
              <a:buNone/>
              <a:defRPr sz="400" b="1"/>
            </a:lvl4pPr>
            <a:lvl5pPr marL="433632" indent="0">
              <a:buNone/>
              <a:defRPr sz="400" b="1"/>
            </a:lvl5pPr>
            <a:lvl6pPr marL="542041" indent="0">
              <a:buNone/>
              <a:defRPr sz="400" b="1"/>
            </a:lvl6pPr>
            <a:lvl7pPr marL="650449" indent="0">
              <a:buNone/>
              <a:defRPr sz="400" b="1"/>
            </a:lvl7pPr>
            <a:lvl8pPr marL="758857" indent="0">
              <a:buNone/>
              <a:defRPr sz="400" b="1"/>
            </a:lvl8pPr>
            <a:lvl9pPr marL="867265" indent="0">
              <a:buNone/>
              <a:defRPr sz="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5092" y="603125"/>
            <a:ext cx="840303" cy="1095751"/>
          </a:xfrm>
        </p:spPr>
        <p:txBody>
          <a:bodyPr/>
          <a:lstStyle>
            <a:lvl1pPr>
              <a:defRPr sz="500"/>
            </a:lvl1pPr>
            <a:lvl2pPr>
              <a:defRPr sz="4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66102" y="425711"/>
            <a:ext cx="840633" cy="177415"/>
          </a:xfrm>
        </p:spPr>
        <p:txBody>
          <a:bodyPr anchor="b"/>
          <a:lstStyle>
            <a:lvl1pPr marL="0" indent="0">
              <a:buNone/>
              <a:defRPr sz="500" b="1"/>
            </a:lvl1pPr>
            <a:lvl2pPr marL="108408" indent="0">
              <a:buNone/>
              <a:defRPr sz="400" b="1"/>
            </a:lvl2pPr>
            <a:lvl3pPr marL="216816" indent="0">
              <a:buNone/>
              <a:defRPr sz="400" b="1"/>
            </a:lvl3pPr>
            <a:lvl4pPr marL="325224" indent="0">
              <a:buNone/>
              <a:defRPr sz="400" b="1"/>
            </a:lvl4pPr>
            <a:lvl5pPr marL="433632" indent="0">
              <a:buNone/>
              <a:defRPr sz="400" b="1"/>
            </a:lvl5pPr>
            <a:lvl6pPr marL="542041" indent="0">
              <a:buNone/>
              <a:defRPr sz="400" b="1"/>
            </a:lvl6pPr>
            <a:lvl7pPr marL="650449" indent="0">
              <a:buNone/>
              <a:defRPr sz="400" b="1"/>
            </a:lvl7pPr>
            <a:lvl8pPr marL="758857" indent="0">
              <a:buNone/>
              <a:defRPr sz="400" b="1"/>
            </a:lvl8pPr>
            <a:lvl9pPr marL="867265" indent="0">
              <a:buNone/>
              <a:defRPr sz="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66102" y="603125"/>
            <a:ext cx="840633" cy="1095751"/>
          </a:xfrm>
        </p:spPr>
        <p:txBody>
          <a:bodyPr/>
          <a:lstStyle>
            <a:lvl1pPr>
              <a:defRPr sz="500"/>
            </a:lvl1pPr>
            <a:lvl2pPr>
              <a:defRPr sz="4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2F053-CCE4-49EF-9643-3384BA88ED21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10C5-5E5A-4E99-B6A5-37D71ED8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5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2F053-CCE4-49EF-9643-3384BA88ED21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10C5-5E5A-4E99-B6A5-37D71ED8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740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2F053-CCE4-49EF-9643-3384BA88ED21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10C5-5E5A-4E99-B6A5-37D71ED8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384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093" y="75721"/>
            <a:ext cx="625688" cy="322253"/>
          </a:xfrm>
        </p:spPr>
        <p:txBody>
          <a:bodyPr anchor="b"/>
          <a:lstStyle>
            <a:lvl1pPr algn="l">
              <a:defRPr sz="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3560" y="75722"/>
            <a:ext cx="1063174" cy="1623155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093" y="397976"/>
            <a:ext cx="625688" cy="1300901"/>
          </a:xfrm>
        </p:spPr>
        <p:txBody>
          <a:bodyPr/>
          <a:lstStyle>
            <a:lvl1pPr marL="0" indent="0">
              <a:buNone/>
              <a:defRPr sz="400"/>
            </a:lvl1pPr>
            <a:lvl2pPr marL="108408" indent="0">
              <a:buNone/>
              <a:defRPr sz="300"/>
            </a:lvl2pPr>
            <a:lvl3pPr marL="216816" indent="0">
              <a:buNone/>
              <a:defRPr sz="300"/>
            </a:lvl3pPr>
            <a:lvl4pPr marL="325224" indent="0">
              <a:buNone/>
              <a:defRPr sz="200"/>
            </a:lvl4pPr>
            <a:lvl5pPr marL="433632" indent="0">
              <a:buNone/>
              <a:defRPr sz="200"/>
            </a:lvl5pPr>
            <a:lvl6pPr marL="542041" indent="0">
              <a:buNone/>
              <a:defRPr sz="200"/>
            </a:lvl6pPr>
            <a:lvl7pPr marL="650449" indent="0">
              <a:buNone/>
              <a:defRPr sz="200"/>
            </a:lvl7pPr>
            <a:lvl8pPr marL="758857" indent="0">
              <a:buNone/>
              <a:defRPr sz="200"/>
            </a:lvl8pPr>
            <a:lvl9pPr marL="867265" indent="0">
              <a:buNone/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2F053-CCE4-49EF-9643-3384BA88ED21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10C5-5E5A-4E99-B6A5-37D71ED8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230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771" y="1331278"/>
            <a:ext cx="1141095" cy="157165"/>
          </a:xfrm>
        </p:spPr>
        <p:txBody>
          <a:bodyPr anchor="b"/>
          <a:lstStyle>
            <a:lvl1pPr algn="l">
              <a:defRPr sz="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2771" y="169933"/>
            <a:ext cx="1141095" cy="1141095"/>
          </a:xfrm>
        </p:spPr>
        <p:txBody>
          <a:bodyPr/>
          <a:lstStyle>
            <a:lvl1pPr marL="0" indent="0">
              <a:buNone/>
              <a:defRPr sz="800"/>
            </a:lvl1pPr>
            <a:lvl2pPr marL="108408" indent="0">
              <a:buNone/>
              <a:defRPr sz="700"/>
            </a:lvl2pPr>
            <a:lvl3pPr marL="216816" indent="0">
              <a:buNone/>
              <a:defRPr sz="500"/>
            </a:lvl3pPr>
            <a:lvl4pPr marL="325224" indent="0">
              <a:buNone/>
              <a:defRPr sz="400"/>
            </a:lvl4pPr>
            <a:lvl5pPr marL="433632" indent="0">
              <a:buNone/>
              <a:defRPr sz="400"/>
            </a:lvl5pPr>
            <a:lvl6pPr marL="542041" indent="0">
              <a:buNone/>
              <a:defRPr sz="400"/>
            </a:lvl6pPr>
            <a:lvl7pPr marL="650449" indent="0">
              <a:buNone/>
              <a:defRPr sz="400"/>
            </a:lvl7pPr>
            <a:lvl8pPr marL="758857" indent="0">
              <a:buNone/>
              <a:defRPr sz="400"/>
            </a:lvl8pPr>
            <a:lvl9pPr marL="867265" indent="0">
              <a:buNone/>
              <a:defRPr sz="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771" y="1488442"/>
            <a:ext cx="1141095" cy="223200"/>
          </a:xfrm>
        </p:spPr>
        <p:txBody>
          <a:bodyPr/>
          <a:lstStyle>
            <a:lvl1pPr marL="0" indent="0">
              <a:buNone/>
              <a:defRPr sz="400"/>
            </a:lvl1pPr>
            <a:lvl2pPr marL="108408" indent="0">
              <a:buNone/>
              <a:defRPr sz="300"/>
            </a:lvl2pPr>
            <a:lvl3pPr marL="216816" indent="0">
              <a:buNone/>
              <a:defRPr sz="300"/>
            </a:lvl3pPr>
            <a:lvl4pPr marL="325224" indent="0">
              <a:buNone/>
              <a:defRPr sz="200"/>
            </a:lvl4pPr>
            <a:lvl5pPr marL="433632" indent="0">
              <a:buNone/>
              <a:defRPr sz="200"/>
            </a:lvl5pPr>
            <a:lvl6pPr marL="542041" indent="0">
              <a:buNone/>
              <a:defRPr sz="200"/>
            </a:lvl6pPr>
            <a:lvl7pPr marL="650449" indent="0">
              <a:buNone/>
              <a:defRPr sz="200"/>
            </a:lvl7pPr>
            <a:lvl8pPr marL="758857" indent="0">
              <a:buNone/>
              <a:defRPr sz="200"/>
            </a:lvl8pPr>
            <a:lvl9pPr marL="867265" indent="0">
              <a:buNone/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2F053-CCE4-49EF-9643-3384BA88ED21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10C5-5E5A-4E99-B6A5-37D71ED8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79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5093" y="76161"/>
            <a:ext cx="1711642" cy="316971"/>
          </a:xfrm>
          <a:prstGeom prst="rect">
            <a:avLst/>
          </a:prstGeom>
        </p:spPr>
        <p:txBody>
          <a:bodyPr vert="horz" lIns="21681" tIns="10841" rIns="21681" bIns="108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093" y="443760"/>
            <a:ext cx="1711642" cy="1255117"/>
          </a:xfrm>
          <a:prstGeom prst="rect">
            <a:avLst/>
          </a:prstGeom>
        </p:spPr>
        <p:txBody>
          <a:bodyPr vert="horz" lIns="21681" tIns="10841" rIns="21681" bIns="108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093" y="1762712"/>
            <a:ext cx="443759" cy="101254"/>
          </a:xfrm>
          <a:prstGeom prst="rect">
            <a:avLst/>
          </a:prstGeom>
        </p:spPr>
        <p:txBody>
          <a:bodyPr vert="horz" lIns="21681" tIns="10841" rIns="21681" bIns="10841" rtlCol="0" anchor="ctr"/>
          <a:lstStyle>
            <a:lvl1pPr algn="l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2F053-CCE4-49EF-9643-3384BA88ED21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791" y="1762712"/>
            <a:ext cx="602244" cy="101254"/>
          </a:xfrm>
          <a:prstGeom prst="rect">
            <a:avLst/>
          </a:prstGeom>
        </p:spPr>
        <p:txBody>
          <a:bodyPr vert="horz" lIns="21681" tIns="10841" rIns="21681" bIns="10841" rtlCol="0" anchor="ctr"/>
          <a:lstStyle>
            <a:lvl1pPr algn="ctr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62976" y="1762712"/>
            <a:ext cx="443759" cy="101254"/>
          </a:xfrm>
          <a:prstGeom prst="rect">
            <a:avLst/>
          </a:prstGeom>
        </p:spPr>
        <p:txBody>
          <a:bodyPr vert="horz" lIns="21681" tIns="10841" rIns="21681" bIns="10841" rtlCol="0" anchor="ctr"/>
          <a:lstStyle>
            <a:lvl1pPr algn="r">
              <a:defRPr sz="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510C5-5E5A-4E99-B6A5-37D71ED8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626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6816" rtl="0" eaLnBrk="1" latinLnBrk="0" hangingPunct="1">
        <a:spcBef>
          <a:spcPct val="0"/>
        </a:spcBef>
        <a:buNone/>
        <a:defRPr sz="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306" indent="-81306" algn="l" defTabSz="216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176163" indent="-67755" algn="l" defTabSz="216816" rtl="0" eaLnBrk="1" latinLnBrk="0" hangingPunct="1">
        <a:spcBef>
          <a:spcPct val="20000"/>
        </a:spcBef>
        <a:buFont typeface="Arial" panose="020B0604020202020204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271021" indent="-54204" algn="l" defTabSz="216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3pPr>
      <a:lvl4pPr marL="379429" indent="-54204" algn="l" defTabSz="216816" rtl="0" eaLnBrk="1" latinLnBrk="0" hangingPunct="1">
        <a:spcBef>
          <a:spcPct val="20000"/>
        </a:spcBef>
        <a:buFont typeface="Arial" panose="020B0604020202020204" pitchFamily="34" charset="0"/>
        <a:buChar char="–"/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87837" indent="-54204" algn="l" defTabSz="216816" rtl="0" eaLnBrk="1" latinLnBrk="0" hangingPunct="1">
        <a:spcBef>
          <a:spcPct val="20000"/>
        </a:spcBef>
        <a:buFont typeface="Arial" panose="020B0604020202020204" pitchFamily="34" charset="0"/>
        <a:buChar char="»"/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96245" indent="-54204" algn="l" defTabSz="216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704653" indent="-54204" algn="l" defTabSz="216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813061" indent="-54204" algn="l" defTabSz="216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921470" indent="-54204" algn="l" defTabSz="216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816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8408" algn="l" defTabSz="216816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16816" algn="l" defTabSz="216816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25224" algn="l" defTabSz="216816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33632" algn="l" defTabSz="216816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42041" algn="l" defTabSz="216816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50449" algn="l" defTabSz="216816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58857" algn="l" defTabSz="216816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67265" algn="l" defTabSz="216816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50" y="82197"/>
            <a:ext cx="1754325" cy="1747236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11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The power of imagination makes us infinite</a:t>
            </a:r>
            <a:r>
              <a:rPr lang="en-US" sz="1100" b="1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en-US" sz="1100" b="1" dirty="0">
              <a:solidFill>
                <a:schemeClr val="accent1">
                  <a:lumMod val="75000"/>
                </a:schemeClr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00" b="1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                        </a:t>
            </a:r>
            <a:r>
              <a:rPr lang="en-US" sz="1100" b="1" dirty="0" smtClean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John </a:t>
            </a:r>
            <a:r>
              <a:rPr lang="en-US" sz="1100" b="1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Muir</a:t>
            </a:r>
          </a:p>
        </p:txBody>
      </p:sp>
    </p:spTree>
    <p:extLst>
      <p:ext uri="{BB962C8B-B14F-4D97-AF65-F5344CB8AC3E}">
        <p14:creationId xmlns:p14="http://schemas.microsoft.com/office/powerpoint/2010/main" val="176286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50" y="82196"/>
            <a:ext cx="1754325" cy="16650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0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Trust is the essence of leadership. They will follow you into the darkest night, down the deepest valley, up the highest hill... if they trust you.</a:t>
            </a:r>
          </a:p>
          <a:p>
            <a:pPr marL="0" indent="0" algn="just">
              <a:buNone/>
            </a:pPr>
            <a:endParaRPr lang="en-US" sz="1000" b="1" dirty="0">
              <a:solidFill>
                <a:srgbClr val="376092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buNone/>
            </a:pPr>
            <a:r>
              <a:rPr lang="en-US" sz="10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				</a:t>
            </a:r>
            <a:r>
              <a:rPr lang="en-US" sz="1000" b="1" dirty="0" smtClean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Colin </a:t>
            </a:r>
            <a:r>
              <a:rPr lang="en-US" sz="10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Powell</a:t>
            </a:r>
          </a:p>
        </p:txBody>
      </p:sp>
    </p:spTree>
    <p:extLst>
      <p:ext uri="{BB962C8B-B14F-4D97-AF65-F5344CB8AC3E}">
        <p14:creationId xmlns:p14="http://schemas.microsoft.com/office/powerpoint/2010/main" val="339464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50" y="82196"/>
            <a:ext cx="1754325" cy="16650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0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By failing to prepare, you are preparing to fail. </a:t>
            </a:r>
          </a:p>
          <a:p>
            <a:pPr marL="0" indent="0" algn="just">
              <a:buNone/>
            </a:pPr>
            <a:r>
              <a:rPr lang="en-US" sz="10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				</a:t>
            </a:r>
            <a:r>
              <a:rPr lang="en-US" sz="1000" b="1" dirty="0" smtClean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Ben </a:t>
            </a:r>
            <a:r>
              <a:rPr lang="en-US" sz="10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Franklin</a:t>
            </a:r>
          </a:p>
        </p:txBody>
      </p:sp>
    </p:spTree>
    <p:extLst>
      <p:ext uri="{BB962C8B-B14F-4D97-AF65-F5344CB8AC3E}">
        <p14:creationId xmlns:p14="http://schemas.microsoft.com/office/powerpoint/2010/main" val="208753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50" y="82196"/>
            <a:ext cx="1754325" cy="16650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9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To every man there comes that special moment when he is figuratively tapped on the shoulder and offered the chance to do a very special thing - unique to him and fitted to his talents.  What a tragedy if that moment finds him unprepared or unqualified for the work which would be his finest hour.</a:t>
            </a:r>
          </a:p>
          <a:p>
            <a:pPr marL="0" indent="0" algn="just">
              <a:buNone/>
            </a:pPr>
            <a:r>
              <a:rPr lang="en-US" sz="9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			</a:t>
            </a:r>
            <a:r>
              <a:rPr lang="en-US" sz="900" b="1" dirty="0" smtClean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Winston </a:t>
            </a:r>
            <a:r>
              <a:rPr lang="en-US" sz="9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Churchill</a:t>
            </a:r>
          </a:p>
        </p:txBody>
      </p:sp>
    </p:spTree>
    <p:extLst>
      <p:ext uri="{BB962C8B-B14F-4D97-AF65-F5344CB8AC3E}">
        <p14:creationId xmlns:p14="http://schemas.microsoft.com/office/powerpoint/2010/main" val="354990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50" y="82196"/>
            <a:ext cx="1754325" cy="16650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9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Listening starts with wanting to learn. 1-Listen, 2-Learn, 3-Lead.  There's an order.</a:t>
            </a:r>
          </a:p>
          <a:p>
            <a:pPr marL="0" indent="0" algn="just">
              <a:buNone/>
            </a:pPr>
            <a:endParaRPr lang="en-US" sz="900" b="1" dirty="0">
              <a:solidFill>
                <a:srgbClr val="376092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buNone/>
            </a:pPr>
            <a:r>
              <a:rPr lang="en-US" sz="9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			</a:t>
            </a:r>
            <a:r>
              <a:rPr lang="en-US" sz="900" b="1" dirty="0" smtClean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    Kevin </a:t>
            </a:r>
            <a:r>
              <a:rPr lang="en-US" sz="9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Turner</a:t>
            </a:r>
          </a:p>
          <a:p>
            <a:pPr marL="0" indent="0" algn="just">
              <a:buNone/>
            </a:pPr>
            <a:r>
              <a:rPr lang="en-US" sz="9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				   </a:t>
            </a:r>
            <a:r>
              <a:rPr lang="en-US" sz="900" b="1" dirty="0" smtClean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CEO </a:t>
            </a:r>
            <a:r>
              <a:rPr lang="en-US" sz="9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Microsoft</a:t>
            </a:r>
          </a:p>
        </p:txBody>
      </p:sp>
    </p:spTree>
    <p:extLst>
      <p:ext uri="{BB962C8B-B14F-4D97-AF65-F5344CB8AC3E}">
        <p14:creationId xmlns:p14="http://schemas.microsoft.com/office/powerpoint/2010/main" val="414698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50" y="82196"/>
            <a:ext cx="1754325" cy="16650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9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Once we've tasted significant, success isn't enough.</a:t>
            </a:r>
          </a:p>
          <a:p>
            <a:pPr marL="0" indent="0" algn="just">
              <a:buNone/>
            </a:pPr>
            <a:r>
              <a:rPr lang="en-US" sz="9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	</a:t>
            </a:r>
          </a:p>
          <a:p>
            <a:pPr marL="0" indent="0" algn="just">
              <a:buNone/>
            </a:pPr>
            <a:r>
              <a:rPr lang="en-US" sz="9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					</a:t>
            </a:r>
            <a:r>
              <a:rPr lang="en-US" sz="900" b="1" dirty="0" smtClean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Dan </a:t>
            </a:r>
            <a:r>
              <a:rPr lang="en-US" sz="9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Clark</a:t>
            </a:r>
          </a:p>
        </p:txBody>
      </p:sp>
    </p:spTree>
    <p:extLst>
      <p:ext uri="{BB962C8B-B14F-4D97-AF65-F5344CB8AC3E}">
        <p14:creationId xmlns:p14="http://schemas.microsoft.com/office/powerpoint/2010/main" val="365147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50" y="82196"/>
            <a:ext cx="1754325" cy="16650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9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Seek first to understand, then to be understood.</a:t>
            </a:r>
          </a:p>
          <a:p>
            <a:pPr marL="0" indent="0" algn="just">
              <a:buNone/>
            </a:pPr>
            <a:endParaRPr lang="en-US" sz="900" b="1" dirty="0">
              <a:solidFill>
                <a:srgbClr val="376092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buNone/>
            </a:pPr>
            <a:r>
              <a:rPr lang="en-US" sz="9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			</a:t>
            </a:r>
            <a:r>
              <a:rPr lang="en-US" sz="900" b="1" dirty="0" smtClean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Steven </a:t>
            </a:r>
            <a:r>
              <a:rPr lang="en-US" sz="9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R. Covey</a:t>
            </a:r>
          </a:p>
        </p:txBody>
      </p:sp>
    </p:spTree>
    <p:extLst>
      <p:ext uri="{BB962C8B-B14F-4D97-AF65-F5344CB8AC3E}">
        <p14:creationId xmlns:p14="http://schemas.microsoft.com/office/powerpoint/2010/main" val="231834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50" y="82196"/>
            <a:ext cx="1754325" cy="16650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9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People will forget what you said.  People will forget what you did.  But people will never forget how you made them feel.</a:t>
            </a:r>
          </a:p>
          <a:p>
            <a:pPr marL="0" indent="0" algn="just">
              <a:buNone/>
            </a:pPr>
            <a:endParaRPr lang="en-US" sz="900" b="1" dirty="0">
              <a:solidFill>
                <a:srgbClr val="376092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buNone/>
            </a:pPr>
            <a:r>
              <a:rPr lang="en-US" sz="9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				</a:t>
            </a:r>
            <a:r>
              <a:rPr lang="en-US" sz="900" b="1" dirty="0" smtClean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Maya </a:t>
            </a:r>
            <a:r>
              <a:rPr lang="en-US" sz="9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Angelou</a:t>
            </a:r>
          </a:p>
        </p:txBody>
      </p:sp>
    </p:spTree>
    <p:extLst>
      <p:ext uri="{BB962C8B-B14F-4D97-AF65-F5344CB8AC3E}">
        <p14:creationId xmlns:p14="http://schemas.microsoft.com/office/powerpoint/2010/main" val="238246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50" y="82196"/>
            <a:ext cx="1754325" cy="16650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9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Leaders develop daily, not in a day.</a:t>
            </a:r>
          </a:p>
          <a:p>
            <a:pPr marL="0" indent="0" algn="just">
              <a:buNone/>
            </a:pPr>
            <a:endParaRPr lang="en-US" sz="900" b="1" dirty="0">
              <a:solidFill>
                <a:srgbClr val="376092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buNone/>
            </a:pPr>
            <a:r>
              <a:rPr lang="en-US" sz="9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				</a:t>
            </a:r>
            <a:r>
              <a:rPr lang="en-US" sz="900" b="1" dirty="0" smtClean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John </a:t>
            </a:r>
            <a:r>
              <a:rPr lang="en-US" sz="9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C. Maxwell</a:t>
            </a:r>
          </a:p>
        </p:txBody>
      </p:sp>
    </p:spTree>
    <p:extLst>
      <p:ext uri="{BB962C8B-B14F-4D97-AF65-F5344CB8AC3E}">
        <p14:creationId xmlns:p14="http://schemas.microsoft.com/office/powerpoint/2010/main" val="152401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50" y="82196"/>
            <a:ext cx="1754325" cy="16650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9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Stay within your strength zone, but go outside your comfort zone.</a:t>
            </a:r>
          </a:p>
          <a:p>
            <a:pPr marL="0" indent="0" algn="just">
              <a:buNone/>
            </a:pPr>
            <a:endParaRPr lang="en-US" sz="900" b="1" dirty="0">
              <a:solidFill>
                <a:srgbClr val="376092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buNone/>
            </a:pPr>
            <a:r>
              <a:rPr lang="en-US" sz="9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				</a:t>
            </a:r>
            <a:r>
              <a:rPr lang="en-US" sz="900" b="1" dirty="0" smtClean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John </a:t>
            </a:r>
            <a:r>
              <a:rPr lang="en-US" sz="9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C. Maxwell</a:t>
            </a:r>
          </a:p>
        </p:txBody>
      </p:sp>
    </p:spTree>
    <p:extLst>
      <p:ext uri="{BB962C8B-B14F-4D97-AF65-F5344CB8AC3E}">
        <p14:creationId xmlns:p14="http://schemas.microsoft.com/office/powerpoint/2010/main" val="316935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50" y="82196"/>
            <a:ext cx="1754325" cy="16650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9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It's not about balance, it's about harmony.  We must intentionally weight some things more than others.</a:t>
            </a:r>
          </a:p>
          <a:p>
            <a:pPr marL="0" indent="0" algn="just">
              <a:buNone/>
            </a:pPr>
            <a:endParaRPr lang="en-US" sz="900" b="1" dirty="0">
              <a:solidFill>
                <a:srgbClr val="376092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buNone/>
            </a:pPr>
            <a:r>
              <a:rPr lang="en-US" sz="9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				 </a:t>
            </a:r>
            <a:r>
              <a:rPr lang="en-US" sz="900" b="1" dirty="0" smtClean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Kevin </a:t>
            </a:r>
            <a:r>
              <a:rPr lang="en-US" sz="9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Turner</a:t>
            </a:r>
          </a:p>
          <a:p>
            <a:pPr marL="0" indent="0" algn="just">
              <a:buNone/>
            </a:pPr>
            <a:r>
              <a:rPr lang="en-US" sz="9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				   </a:t>
            </a:r>
            <a:r>
              <a:rPr lang="en-US" sz="900" b="1" dirty="0" smtClean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CEO </a:t>
            </a:r>
            <a:r>
              <a:rPr lang="en-US" sz="9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Microsoft</a:t>
            </a:r>
          </a:p>
        </p:txBody>
      </p:sp>
    </p:spTree>
    <p:extLst>
      <p:ext uri="{BB962C8B-B14F-4D97-AF65-F5344CB8AC3E}">
        <p14:creationId xmlns:p14="http://schemas.microsoft.com/office/powerpoint/2010/main" val="427863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50" y="82197"/>
            <a:ext cx="1754325" cy="17472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100" b="1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Believe you can and you’re halfway there.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100" b="1" dirty="0">
              <a:solidFill>
                <a:schemeClr val="accent1">
                  <a:lumMod val="75000"/>
                </a:schemeClr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00" b="1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      </a:t>
            </a:r>
            <a:r>
              <a:rPr lang="en-US" sz="1100" b="1" dirty="0" smtClean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Theodore </a:t>
            </a:r>
            <a:r>
              <a:rPr lang="en-US" sz="1100" b="1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Roosevelt</a:t>
            </a:r>
          </a:p>
        </p:txBody>
      </p:sp>
    </p:spTree>
    <p:extLst>
      <p:ext uri="{BB962C8B-B14F-4D97-AF65-F5344CB8AC3E}">
        <p14:creationId xmlns:p14="http://schemas.microsoft.com/office/powerpoint/2010/main" val="359198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50" y="154591"/>
            <a:ext cx="1754325" cy="1747236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1100" b="1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If your Actions inspire others to dream more, learn more, do more, and become more, you are a leader.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b="1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b="1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                      </a:t>
            </a:r>
            <a:r>
              <a:rPr lang="en-US" sz="1100" b="1" smtClean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Lee </a:t>
            </a:r>
            <a:r>
              <a:rPr lang="en-US" sz="1100" b="1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Ellis</a:t>
            </a:r>
            <a:endParaRPr lang="en-US" sz="1100" b="1" dirty="0">
              <a:solidFill>
                <a:schemeClr val="accent1">
                  <a:lumMod val="75000"/>
                </a:schemeClr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2014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50" y="154591"/>
            <a:ext cx="1754325" cy="17472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100" b="1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Character is made by what you stand for; reputation by what you fall for.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100" b="1" dirty="0">
              <a:solidFill>
                <a:schemeClr val="accent1">
                  <a:lumMod val="75000"/>
                </a:schemeClr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00" b="1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                         Anonymous</a:t>
            </a:r>
            <a:endParaRPr lang="en-US" sz="1100" b="1" dirty="0">
              <a:solidFill>
                <a:schemeClr val="accent1">
                  <a:lumMod val="75000"/>
                </a:schemeClr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3468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50" y="154591"/>
            <a:ext cx="1754325" cy="17472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100" b="1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Coasting only happens when you’re going downhill.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100" b="1" dirty="0">
              <a:solidFill>
                <a:schemeClr val="accent1">
                  <a:lumMod val="75000"/>
                </a:schemeClr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00" b="1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                              Lee Ellis</a:t>
            </a:r>
            <a:endParaRPr lang="en-US" sz="1100" b="1" dirty="0">
              <a:solidFill>
                <a:schemeClr val="accent1">
                  <a:lumMod val="75000"/>
                </a:schemeClr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236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50" y="82197"/>
            <a:ext cx="1754325" cy="17472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100" b="1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Perfection is not attainable, but if we chase perfection we can catch excellence.</a:t>
            </a:r>
          </a:p>
          <a:p>
            <a:pPr marL="0" indent="0" algn="just">
              <a:buNone/>
            </a:pPr>
            <a:endParaRPr lang="en-US" sz="1100" b="1" dirty="0">
              <a:solidFill>
                <a:schemeClr val="accent1">
                  <a:lumMod val="75000"/>
                </a:schemeClr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00" b="1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              </a:t>
            </a:r>
            <a:r>
              <a:rPr lang="en-US" sz="1100" b="1" dirty="0" smtClean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Vince </a:t>
            </a:r>
            <a:r>
              <a:rPr lang="en-US" sz="1100" b="1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Lombardi</a:t>
            </a:r>
          </a:p>
        </p:txBody>
      </p:sp>
    </p:spTree>
    <p:extLst>
      <p:ext uri="{BB962C8B-B14F-4D97-AF65-F5344CB8AC3E}">
        <p14:creationId xmlns:p14="http://schemas.microsoft.com/office/powerpoint/2010/main" val="62217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50" y="82197"/>
            <a:ext cx="1754325" cy="17472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1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Start by doing what’s necessary; then do what’s possible; and suddenly you are doing the  impossible.</a:t>
            </a:r>
            <a:r>
              <a:rPr lang="en-US" sz="1100" b="1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</a:t>
            </a:r>
          </a:p>
          <a:p>
            <a:pPr marL="0" indent="0" algn="just">
              <a:buNone/>
            </a:pPr>
            <a:r>
              <a:rPr lang="en-US" sz="1100" b="1" dirty="0">
                <a:solidFill>
                  <a:schemeClr val="accent1">
                    <a:lumMod val="75000"/>
                  </a:schemeClr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             </a:t>
            </a:r>
            <a:r>
              <a:rPr lang="en-US" sz="1100" b="1" dirty="0" smtClean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Francis </a:t>
            </a:r>
            <a:r>
              <a:rPr lang="en-US" sz="11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of Assisi</a:t>
            </a:r>
            <a:endParaRPr lang="en-US" sz="1100" b="1" dirty="0">
              <a:solidFill>
                <a:schemeClr val="accent1">
                  <a:lumMod val="75000"/>
                </a:schemeClr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84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50" y="82196"/>
            <a:ext cx="1754325" cy="16650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0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The best and most beautiful things in the World cannot be seen or even touched - they must be felt with the heart.</a:t>
            </a:r>
          </a:p>
          <a:p>
            <a:pPr marL="0" indent="0" algn="just">
              <a:buNone/>
            </a:pPr>
            <a:endParaRPr lang="en-US" sz="1000" b="1" dirty="0">
              <a:solidFill>
                <a:srgbClr val="376092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buNone/>
            </a:pPr>
            <a:r>
              <a:rPr lang="en-US" sz="10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                        </a:t>
            </a:r>
            <a:r>
              <a:rPr lang="en-US" sz="1000" b="1" dirty="0" smtClean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Helen </a:t>
            </a:r>
            <a:r>
              <a:rPr lang="en-US" sz="10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Keller</a:t>
            </a:r>
          </a:p>
        </p:txBody>
      </p:sp>
    </p:spTree>
    <p:extLst>
      <p:ext uri="{BB962C8B-B14F-4D97-AF65-F5344CB8AC3E}">
        <p14:creationId xmlns:p14="http://schemas.microsoft.com/office/powerpoint/2010/main" val="217024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50" y="82196"/>
            <a:ext cx="1754325" cy="16650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0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It's kind of fun to do the impossible.</a:t>
            </a:r>
          </a:p>
          <a:p>
            <a:pPr marL="0" indent="0" algn="just">
              <a:buNone/>
            </a:pPr>
            <a:endParaRPr lang="en-US" sz="1000" b="1" dirty="0">
              <a:solidFill>
                <a:srgbClr val="376092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buNone/>
            </a:pPr>
            <a:r>
              <a:rPr lang="en-US" sz="10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			</a:t>
            </a:r>
            <a:r>
              <a:rPr lang="en-US" sz="1000" b="1" dirty="0" smtClean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   Walt </a:t>
            </a:r>
            <a:r>
              <a:rPr lang="en-US" sz="10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Disney</a:t>
            </a:r>
          </a:p>
        </p:txBody>
      </p:sp>
    </p:spTree>
    <p:extLst>
      <p:ext uri="{BB962C8B-B14F-4D97-AF65-F5344CB8AC3E}">
        <p14:creationId xmlns:p14="http://schemas.microsoft.com/office/powerpoint/2010/main" val="238583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50" y="82196"/>
            <a:ext cx="1754325" cy="16650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0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Leadership is influence: nothing more, nothing less.</a:t>
            </a:r>
          </a:p>
          <a:p>
            <a:pPr marL="0" indent="0" algn="just">
              <a:buNone/>
            </a:pPr>
            <a:endParaRPr lang="en-US" sz="1000" b="1" dirty="0">
              <a:solidFill>
                <a:srgbClr val="376092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buNone/>
            </a:pPr>
            <a:r>
              <a:rPr lang="en-US" sz="10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		</a:t>
            </a:r>
            <a:r>
              <a:rPr lang="en-US" sz="1000" b="1" dirty="0" smtClean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       John </a:t>
            </a:r>
            <a:r>
              <a:rPr lang="en-US" sz="10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C. Maxwell</a:t>
            </a:r>
          </a:p>
        </p:txBody>
      </p:sp>
    </p:spTree>
    <p:extLst>
      <p:ext uri="{BB962C8B-B14F-4D97-AF65-F5344CB8AC3E}">
        <p14:creationId xmlns:p14="http://schemas.microsoft.com/office/powerpoint/2010/main" val="134441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50" y="82196"/>
            <a:ext cx="1754325" cy="16650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0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Leadership is one-third science and two-thirds art." </a:t>
            </a:r>
          </a:p>
          <a:p>
            <a:pPr marL="0" indent="0" algn="just">
              <a:buNone/>
            </a:pPr>
            <a:endParaRPr lang="en-US" sz="1000" b="1" dirty="0">
              <a:solidFill>
                <a:srgbClr val="376092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buNone/>
            </a:pPr>
            <a:r>
              <a:rPr lang="en-US" sz="10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	</a:t>
            </a:r>
            <a:r>
              <a:rPr lang="en-US" sz="1000" b="1" dirty="0" smtClean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Lt </a:t>
            </a:r>
            <a:r>
              <a:rPr lang="en-US" sz="10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Gen Darryl Roberson</a:t>
            </a:r>
          </a:p>
          <a:p>
            <a:pPr marL="0" indent="0" algn="just">
              <a:buNone/>
            </a:pPr>
            <a:r>
              <a:rPr lang="en-US" sz="10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		   AETC Commander</a:t>
            </a:r>
          </a:p>
        </p:txBody>
      </p:sp>
    </p:spTree>
    <p:extLst>
      <p:ext uri="{BB962C8B-B14F-4D97-AF65-F5344CB8AC3E}">
        <p14:creationId xmlns:p14="http://schemas.microsoft.com/office/powerpoint/2010/main" val="98676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50" y="82196"/>
            <a:ext cx="1754325" cy="16650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0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We see the world, not as it is, but as we are--or, as we are conditioned to see it.</a:t>
            </a:r>
          </a:p>
          <a:p>
            <a:pPr marL="0" indent="0" algn="just">
              <a:buNone/>
            </a:pPr>
            <a:endParaRPr lang="en-US" sz="1000" b="1" dirty="0">
              <a:solidFill>
                <a:srgbClr val="376092"/>
              </a:solidFill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0" indent="0" algn="just">
              <a:buNone/>
            </a:pPr>
            <a:r>
              <a:rPr lang="en-US" sz="10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			</a:t>
            </a:r>
            <a:r>
              <a:rPr lang="en-US" sz="1000" b="1" dirty="0" smtClean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Steven </a:t>
            </a:r>
            <a:r>
              <a:rPr lang="en-US" sz="1000" b="1" dirty="0">
                <a:solidFill>
                  <a:srgbClr val="376092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R. Covey</a:t>
            </a:r>
          </a:p>
        </p:txBody>
      </p:sp>
    </p:spTree>
    <p:extLst>
      <p:ext uri="{BB962C8B-B14F-4D97-AF65-F5344CB8AC3E}">
        <p14:creationId xmlns:p14="http://schemas.microsoft.com/office/powerpoint/2010/main" val="318909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401</Words>
  <Application>Microsoft Office PowerPoint</Application>
  <PresentationFormat>Custom</PresentationFormat>
  <Paragraphs>67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U.S Air Force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 quote by President John Quincy Adams:  “If your actions inspire others to dream more, learn more, do more, and become more, you are a leader.”</dc:title>
  <dc:creator>DENTER, KEVIN L GS-12 USAF PACE/APM</dc:creator>
  <cp:lastModifiedBy>WYATT, CHARLES D CIV USAF AETC AETC/A9A</cp:lastModifiedBy>
  <cp:revision>34</cp:revision>
  <dcterms:created xsi:type="dcterms:W3CDTF">2015-08-11T18:53:43Z</dcterms:created>
  <dcterms:modified xsi:type="dcterms:W3CDTF">2016-01-07T20:59:36Z</dcterms:modified>
</cp:coreProperties>
</file>